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embeddedFontLst>
    <p:embeddedFont>
      <p:font typeface="Candara" panose="020E050203030302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gBpELfWdcgTMtkCWdiFkem4ph9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/>
          <p:nvPr/>
        </p:nvSpPr>
        <p:spPr>
          <a:xfrm>
            <a:off x="0" y="2825016"/>
            <a:ext cx="12188952" cy="3180930"/>
          </a:xfrm>
          <a:prstGeom prst="rect">
            <a:avLst/>
          </a:prstGeom>
          <a:solidFill>
            <a:srgbClr val="262626">
              <a:alpha val="7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17" name="Google Shape;17;p14"/>
          <p:cNvSpPr/>
          <p:nvPr/>
        </p:nvSpPr>
        <p:spPr>
          <a:xfrm>
            <a:off x="0" y="3075709"/>
            <a:ext cx="12188952" cy="263929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18" name="Google Shape;18;p14"/>
          <p:cNvSpPr txBox="1">
            <a:spLocks noGrp="1"/>
          </p:cNvSpPr>
          <p:nvPr>
            <p:ph type="ctrTitle"/>
          </p:nvPr>
        </p:nvSpPr>
        <p:spPr>
          <a:xfrm>
            <a:off x="1066800" y="3165763"/>
            <a:ext cx="10058400" cy="171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onsolas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subTitle" idx="1"/>
          </p:nvPr>
        </p:nvSpPr>
        <p:spPr>
          <a:xfrm>
            <a:off x="1066800" y="4953000"/>
            <a:ext cx="10058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body" idx="1"/>
          </p:nvPr>
        </p:nvSpPr>
        <p:spPr>
          <a:xfrm rot="5400000">
            <a:off x="3962400" y="-609600"/>
            <a:ext cx="4267200" cy="91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3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4"/>
          <p:cNvSpPr txBox="1">
            <a:spLocks noGrp="1"/>
          </p:cNvSpPr>
          <p:nvPr>
            <p:ph type="title"/>
          </p:nvPr>
        </p:nvSpPr>
        <p:spPr>
          <a:xfrm rot="5400000">
            <a:off x="6877049" y="2305050"/>
            <a:ext cx="5638801" cy="19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body" idx="1"/>
          </p:nvPr>
        </p:nvSpPr>
        <p:spPr>
          <a:xfrm rot="5400000">
            <a:off x="2228850" y="-247650"/>
            <a:ext cx="5638801" cy="7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4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5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body" idx="1"/>
          </p:nvPr>
        </p:nvSpPr>
        <p:spPr>
          <a:xfrm>
            <a:off x="1524000" y="1825625"/>
            <a:ext cx="4343400" cy="427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2"/>
          </p:nvPr>
        </p:nvSpPr>
        <p:spPr>
          <a:xfrm>
            <a:off x="6324600" y="1825625"/>
            <a:ext cx="4343400" cy="427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contenido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body" idx="2"/>
          </p:nvPr>
        </p:nvSpPr>
        <p:spPr>
          <a:xfrm>
            <a:off x="1527048" y="2514600"/>
            <a:ext cx="4343400" cy="3581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body" idx="3"/>
          </p:nvPr>
        </p:nvSpPr>
        <p:spPr>
          <a:xfrm>
            <a:off x="6327648" y="1828800"/>
            <a:ext cx="4343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body" idx="4"/>
          </p:nvPr>
        </p:nvSpPr>
        <p:spPr>
          <a:xfrm>
            <a:off x="6327648" y="2514600"/>
            <a:ext cx="4343400" cy="3581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8"/>
          <p:cNvSpPr txBox="1"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onsolas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>
  <p:cSld name="Contenido con título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1"/>
          </p:nvPr>
        </p:nvSpPr>
        <p:spPr>
          <a:xfrm>
            <a:off x="760412" y="762000"/>
            <a:ext cx="64008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2"/>
          </p:nvPr>
        </p:nvSpPr>
        <p:spPr>
          <a:xfrm>
            <a:off x="8001039" y="3429000"/>
            <a:ext cx="3124161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/>
          <p:nvPr/>
        </p:nvSpPr>
        <p:spPr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63" name="Google Shape;63;p22"/>
          <p:cNvSpPr txBox="1"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>
            <a:spLocks noGrp="1"/>
          </p:cNvSpPr>
          <p:nvPr>
            <p:ph type="pic" idx="2"/>
          </p:nvPr>
        </p:nvSpPr>
        <p:spPr>
          <a:xfrm>
            <a:off x="781251" y="777240"/>
            <a:ext cx="6400800" cy="530352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22"/>
          <p:cNvSpPr txBox="1">
            <a:spLocks noGrp="1"/>
          </p:cNvSpPr>
          <p:nvPr>
            <p:ph type="body" idx="1"/>
          </p:nvPr>
        </p:nvSpPr>
        <p:spPr>
          <a:xfrm>
            <a:off x="7997952" y="3429000"/>
            <a:ext cx="3127248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  <a:defRPr sz="3400" b="0" i="0" u="none" strike="noStrike" cap="none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D8D8D8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1066800" y="3165763"/>
            <a:ext cx="10058400" cy="171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onsolas"/>
              <a:buNone/>
            </a:pPr>
            <a:r>
              <a:rPr lang="es-ES"/>
              <a:t>Avance proyecto WEB</a:t>
            </a:r>
            <a:endParaRPr/>
          </a:p>
        </p:txBody>
      </p:sp>
      <p:sp>
        <p:nvSpPr>
          <p:cNvPr id="86" name="Google Shape;86;p1"/>
          <p:cNvSpPr txBox="1">
            <a:spLocks noGrp="1"/>
          </p:cNvSpPr>
          <p:nvPr>
            <p:ph type="subTitle" idx="1"/>
          </p:nvPr>
        </p:nvSpPr>
        <p:spPr>
          <a:xfrm>
            <a:off x="1066800" y="4953000"/>
            <a:ext cx="10058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s-ES"/>
              <a:t>Integrantes: Matías Dueñas – Karen Poblete – Ignacio Zúñiga</a:t>
            </a:r>
            <a:endParaRPr/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99456" y="3279310"/>
            <a:ext cx="2927648" cy="72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/>
              <a:t>Testing</a:t>
            </a:r>
            <a:endParaRPr/>
          </a:p>
        </p:txBody>
      </p:sp>
      <p:sp>
        <p:nvSpPr>
          <p:cNvPr id="169" name="Google Shape;169;p10"/>
          <p:cNvSpPr txBox="1"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016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22860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170" name="Google Shape;17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200" y="1729450"/>
            <a:ext cx="8270152" cy="4465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1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/>
              <a:t>Diagrama ER</a:t>
            </a:r>
            <a:endParaRPr/>
          </a:p>
        </p:txBody>
      </p:sp>
      <p:pic>
        <p:nvPicPr>
          <p:cNvPr id="176" name="Google Shape;176;p11" descr="Diagrama&#10;&#10;Descripción generada automáticament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707340" y="1905000"/>
            <a:ext cx="2777319" cy="4114800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2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/>
              <a:t>Conclusión</a:t>
            </a:r>
            <a:endParaRPr/>
          </a:p>
        </p:txBody>
      </p:sp>
      <p:sp>
        <p:nvSpPr>
          <p:cNvPr id="182" name="Google Shape;182;p12"/>
          <p:cNvSpPr txBox="1"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s-ES" dirty="0"/>
              <a:t>El proyecto propone una solución tecnológica eficiente que optimiza la gestión de citas y pagos en un centro de atención psicológica. Se espera que la implementación de esta plataforma facilite el acceso a los servicios y mejore la experiencia tanto para los pacientes como para el personal del centro.</a:t>
            </a:r>
            <a:endParaRPr dirty="0"/>
          </a:p>
          <a:p>
            <a:pPr marL="22860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pic>
        <p:nvPicPr>
          <p:cNvPr id="183" name="Google Shape;18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85614" y="3725416"/>
            <a:ext cx="4620772" cy="2599184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/>
              <a:t>Introducción</a:t>
            </a:r>
            <a:endParaRPr/>
          </a:p>
        </p:txBody>
      </p:sp>
      <p:sp>
        <p:nvSpPr>
          <p:cNvPr id="94" name="Google Shape;94;p2"/>
          <p:cNvSpPr txBox="1">
            <a:spLocks noGrp="1"/>
          </p:cNvSpPr>
          <p:nvPr>
            <p:ph type="body" idx="1"/>
          </p:nvPr>
        </p:nvSpPr>
        <p:spPr>
          <a:xfrm>
            <a:off x="1524000" y="1825625"/>
            <a:ext cx="4343400" cy="427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s-ES"/>
              <a:t>El proyecto busca desarrollar una página web completa para un centro médico de atención psicológica, incluyendo un sistema de agendamiento de citas y un portal de pagos en línea con PayPal.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es-ES"/>
              <a:t>Este desarrollo tiene como objetivo facilitar la gestión de citas y mejorar el acceso a los servicios del centro.</a:t>
            </a:r>
            <a:endParaRPr/>
          </a:p>
          <a:p>
            <a:pPr marL="22860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95" name="Google Shape;9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24600" y="2332037"/>
            <a:ext cx="4343400" cy="3257550"/>
          </a:xfrm>
          <a:prstGeom prst="rect">
            <a:avLst/>
          </a:prstGeom>
          <a:noFill/>
          <a:ln>
            <a:noFill/>
          </a:ln>
          <a:effectLst>
            <a:reflection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/>
              <a:t>Puntos de avance</a:t>
            </a:r>
            <a:endParaRPr/>
          </a:p>
        </p:txBody>
      </p:sp>
      <p:grpSp>
        <p:nvGrpSpPr>
          <p:cNvPr id="102" name="Google Shape;102;p3"/>
          <p:cNvGrpSpPr/>
          <p:nvPr/>
        </p:nvGrpSpPr>
        <p:grpSpPr>
          <a:xfrm>
            <a:off x="1526678" y="3254155"/>
            <a:ext cx="9138643" cy="1416489"/>
            <a:chOff x="2678" y="1425355"/>
            <a:chExt cx="9138643" cy="1416489"/>
          </a:xfrm>
        </p:grpSpPr>
        <p:sp>
          <p:nvSpPr>
            <p:cNvPr id="103" name="Google Shape;103;p3"/>
            <p:cNvSpPr/>
            <p:nvPr/>
          </p:nvSpPr>
          <p:spPr>
            <a:xfrm>
              <a:off x="2678" y="1425355"/>
              <a:ext cx="1912739" cy="1214589"/>
            </a:xfrm>
            <a:prstGeom prst="roundRect">
              <a:avLst>
                <a:gd name="adj" fmla="val 10000"/>
              </a:avLst>
            </a:prstGeom>
            <a:solidFill>
              <a:srgbClr val="92CD50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15205" y="1627255"/>
              <a:ext cx="1912739" cy="1214589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rgbClr val="92CD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 txBox="1"/>
            <p:nvPr/>
          </p:nvSpPr>
          <p:spPr>
            <a:xfrm>
              <a:off x="250779" y="1662829"/>
              <a:ext cx="1841591" cy="11434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ndara"/>
                <a:buNone/>
              </a:pPr>
              <a:r>
                <a:rPr lang="es-ES" sz="1800" b="0" i="0" u="none" strike="noStrike" cap="none">
                  <a:solidFill>
                    <a:schemeClr val="dk1"/>
                  </a:solidFill>
                  <a:latin typeface="Candara"/>
                  <a:ea typeface="Candara"/>
                  <a:cs typeface="Candara"/>
                  <a:sym typeface="Candara"/>
                </a:rPr>
                <a:t>Cambio de metodología CASCADA A KAN-BAN</a:t>
              </a:r>
              <a:endPara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2340471" y="1425355"/>
              <a:ext cx="1912739" cy="1214589"/>
            </a:xfrm>
            <a:prstGeom prst="roundRect">
              <a:avLst>
                <a:gd name="adj" fmla="val 10000"/>
              </a:avLst>
            </a:prstGeom>
            <a:solidFill>
              <a:srgbClr val="92CD50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2552997" y="1627255"/>
              <a:ext cx="1912739" cy="1214589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rgbClr val="92CD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 txBox="1"/>
            <p:nvPr/>
          </p:nvSpPr>
          <p:spPr>
            <a:xfrm>
              <a:off x="2588571" y="1662829"/>
              <a:ext cx="1841591" cy="11434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ndara"/>
                <a:buNone/>
              </a:pPr>
              <a:r>
                <a:rPr lang="es-ES" sz="1800" b="0" i="0" u="none" strike="noStrike" cap="none">
                  <a:solidFill>
                    <a:schemeClr val="dk1"/>
                  </a:solidFill>
                  <a:latin typeface="Candara"/>
                  <a:ea typeface="Candara"/>
                  <a:cs typeface="Candara"/>
                  <a:sym typeface="Candara"/>
                </a:rPr>
                <a:t>Diseño principal página WEB</a:t>
              </a:r>
              <a:endPara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678263" y="1425355"/>
              <a:ext cx="1912739" cy="1214589"/>
            </a:xfrm>
            <a:prstGeom prst="roundRect">
              <a:avLst>
                <a:gd name="adj" fmla="val 10000"/>
              </a:avLst>
            </a:prstGeom>
            <a:solidFill>
              <a:srgbClr val="92CD50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890789" y="1627255"/>
              <a:ext cx="1912739" cy="1214589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rgbClr val="92CD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 txBox="1"/>
            <p:nvPr/>
          </p:nvSpPr>
          <p:spPr>
            <a:xfrm>
              <a:off x="4926363" y="1662829"/>
              <a:ext cx="1841591" cy="11434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ndara"/>
                <a:buNone/>
              </a:pPr>
              <a:r>
                <a:rPr lang="es-ES" sz="1800" b="0" i="0" u="none" strike="noStrike" cap="none">
                  <a:solidFill>
                    <a:schemeClr val="dk1"/>
                  </a:solidFill>
                  <a:latin typeface="Candara"/>
                  <a:ea typeface="Candara"/>
                  <a:cs typeface="Candara"/>
                  <a:sym typeface="Candara"/>
                </a:rPr>
                <a:t>Sistema de agendamiento con sistema de pago</a:t>
              </a:r>
              <a:endPara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016055" y="1425355"/>
              <a:ext cx="1912739" cy="1214589"/>
            </a:xfrm>
            <a:prstGeom prst="roundRect">
              <a:avLst>
                <a:gd name="adj" fmla="val 10000"/>
              </a:avLst>
            </a:prstGeom>
            <a:solidFill>
              <a:srgbClr val="92CD50"/>
            </a:solidFill>
            <a:ln w="190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7228582" y="1627255"/>
              <a:ext cx="1912739" cy="1214589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rgbClr val="92CD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 txBox="1"/>
            <p:nvPr/>
          </p:nvSpPr>
          <p:spPr>
            <a:xfrm>
              <a:off x="7264156" y="1662829"/>
              <a:ext cx="1841591" cy="11434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ndara"/>
                <a:buNone/>
              </a:pPr>
              <a:r>
                <a:rPr lang="es-ES" sz="1800" b="0" i="0" u="none" strike="noStrike" cap="none">
                  <a:solidFill>
                    <a:schemeClr val="dk1"/>
                  </a:solidFill>
                  <a:latin typeface="Candara"/>
                  <a:ea typeface="Candara"/>
                  <a:cs typeface="Candara"/>
                  <a:sym typeface="Candara"/>
                </a:rPr>
                <a:t>Diagrama entidad relación</a:t>
              </a:r>
              <a:endPara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/>
              <a:t>Metodología</a:t>
            </a:r>
            <a:endParaRPr/>
          </a:p>
        </p:txBody>
      </p:sp>
      <p:sp>
        <p:nvSpPr>
          <p:cNvPr id="121" name="Google Shape;121;p4"/>
          <p:cNvSpPr txBox="1">
            <a:spLocks noGrp="1"/>
          </p:cNvSpPr>
          <p:nvPr>
            <p:ph type="body" idx="1"/>
          </p:nvPr>
        </p:nvSpPr>
        <p:spPr>
          <a:xfrm>
            <a:off x="1524000" y="1825625"/>
            <a:ext cx="4343400" cy="427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s-ES" sz="1900"/>
              <a:t>Visualización del Trabajo: Todas las tareas se organizan en un tablero (To Do, In Progress, Done) para ver el flujo de trabajo en tiempo real.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900"/>
              <a:buChar char="•"/>
            </a:pPr>
            <a:r>
              <a:rPr lang="es-ES" sz="1900"/>
              <a:t>Límite de Tareas en Progreso (WIP): Se limita el número de tareas que pueden estar "En progreso" al mismo tiempo, evitando sobrecargas y aumentando el enfoque.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900"/>
              <a:buChar char="•"/>
            </a:pPr>
            <a:r>
              <a:rPr lang="es-ES" sz="1900"/>
              <a:t>Mejora Continua: Kanban permite ajustar el proceso continuamente para optimizar el flujo de trabajo y aumentar la eficiencia.</a:t>
            </a:r>
            <a:endParaRPr/>
          </a:p>
          <a:p>
            <a:pPr marL="228600" lvl="0" indent="-10795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900"/>
              <a:buNone/>
            </a:pPr>
            <a:endParaRPr sz="1900"/>
          </a:p>
        </p:txBody>
      </p:sp>
      <p:pic>
        <p:nvPicPr>
          <p:cNvPr id="122" name="Google Shape;12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24600" y="1717888"/>
            <a:ext cx="4865317" cy="4130944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 b="1"/>
              <a:t>Diseño principal página WEB </a:t>
            </a:r>
            <a:br>
              <a:rPr lang="es-ES"/>
            </a:br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body" idx="2"/>
          </p:nvPr>
        </p:nvSpPr>
        <p:spPr>
          <a:xfrm>
            <a:off x="1527048" y="1700808"/>
            <a:ext cx="8889432" cy="439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016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228600" lvl="0" indent="-10160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130" name="Google Shape;13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51274" y="1710711"/>
            <a:ext cx="8260116" cy="360224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  <a:effectLst>
            <a:reflection stA="33000" endPos="28000" dist="5000" dir="5400000" sy="-100000" algn="bl" rotWithShape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 b="1"/>
              <a:t>Diseño principal página WEB </a:t>
            </a:r>
            <a:br>
              <a:rPr lang="es-ES"/>
            </a:br>
            <a:endParaRPr/>
          </a:p>
        </p:txBody>
      </p:sp>
      <p:sp>
        <p:nvSpPr>
          <p:cNvPr id="137" name="Google Shape;137;p6"/>
          <p:cNvSpPr txBox="1">
            <a:spLocks noGrp="1"/>
          </p:cNvSpPr>
          <p:nvPr>
            <p:ph type="body" idx="2"/>
          </p:nvPr>
        </p:nvSpPr>
        <p:spPr>
          <a:xfrm>
            <a:off x="1527048" y="1700808"/>
            <a:ext cx="8889432" cy="439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016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228600" lvl="0" indent="-10160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138" name="Google Shape;138;p6" descr="Interfaz de usuario gráfica, Sitio web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62133" y="1351796"/>
            <a:ext cx="7440131" cy="510029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  <a:effectLst>
            <a:reflection stA="33000" endPos="28000" dist="50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 b="1"/>
              <a:t>Diseño principal página WEB </a:t>
            </a:r>
            <a:br>
              <a:rPr lang="es-ES"/>
            </a:br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type="body" idx="2"/>
          </p:nvPr>
        </p:nvSpPr>
        <p:spPr>
          <a:xfrm>
            <a:off x="1527048" y="1700808"/>
            <a:ext cx="8889432" cy="439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016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228600" lvl="0" indent="-10160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146" name="Google Shape;146;p7" descr="Captura de pantalla de un celular con texto e imágenes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7171" y="1717589"/>
            <a:ext cx="9557657" cy="369496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  <a:effectLst>
            <a:reflection stA="33000" endPos="28000" dist="5000" dir="5400000" sy="-100000" algn="bl" rotWithShape="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 b="1"/>
              <a:t>Sistema de agendamiento con pago </a:t>
            </a:r>
            <a:br>
              <a:rPr lang="es-ES"/>
            </a:br>
            <a:endParaRPr/>
          </a:p>
        </p:txBody>
      </p:sp>
      <p:sp>
        <p:nvSpPr>
          <p:cNvPr id="153" name="Google Shape;153;p8"/>
          <p:cNvSpPr txBox="1">
            <a:spLocks noGrp="1"/>
          </p:cNvSpPr>
          <p:nvPr>
            <p:ph type="body" idx="2"/>
          </p:nvPr>
        </p:nvSpPr>
        <p:spPr>
          <a:xfrm>
            <a:off x="1527048" y="1700808"/>
            <a:ext cx="8889432" cy="439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016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228600" lvl="0" indent="-10160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154" name="Google Shape;154;p8" descr="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3439" y="1828800"/>
            <a:ext cx="5167094" cy="4223657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  <p:pic>
        <p:nvPicPr>
          <p:cNvPr id="155" name="Google Shape;155;p8" descr="Interfaz de usuario gráfica, Texto, Aplicación, Chat o mensaje de texto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77459" y="1828798"/>
            <a:ext cx="4858167" cy="4256315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Consolas"/>
              <a:buNone/>
            </a:pPr>
            <a:r>
              <a:rPr lang="es-ES" b="1"/>
              <a:t>Sistema de agendamiento con pago </a:t>
            </a:r>
            <a:br>
              <a:rPr lang="es-ES"/>
            </a:br>
            <a:endParaRPr/>
          </a:p>
        </p:txBody>
      </p:sp>
      <p:sp>
        <p:nvSpPr>
          <p:cNvPr id="162" name="Google Shape;162;p9"/>
          <p:cNvSpPr txBox="1">
            <a:spLocks noGrp="1"/>
          </p:cNvSpPr>
          <p:nvPr>
            <p:ph type="body" idx="2"/>
          </p:nvPr>
        </p:nvSpPr>
        <p:spPr>
          <a:xfrm>
            <a:off x="1527048" y="1700808"/>
            <a:ext cx="8889432" cy="439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016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0" lvl="0" indent="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228600" lvl="0" indent="-101600" algn="just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pic>
        <p:nvPicPr>
          <p:cNvPr id="163" name="Google Shape;163;p9" descr="Captura de pantalla de un celular con texto e imágenes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2485" y="1326796"/>
            <a:ext cx="9427028" cy="4204406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quipo informático 16 × 9">
  <a:themeElements>
    <a:clrScheme name="TechComputer">
      <a:dk1>
        <a:srgbClr val="000000"/>
      </a:dk1>
      <a:lt1>
        <a:srgbClr val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TechComputer">
      <a:dk1>
        <a:srgbClr val="000000"/>
      </a:dk1>
      <a:lt1>
        <a:srgbClr val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264</Words>
  <Application>Microsoft Office PowerPoint</Application>
  <PresentationFormat>Panorámica</PresentationFormat>
  <Paragraphs>36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Candara</vt:lpstr>
      <vt:lpstr>Arial</vt:lpstr>
      <vt:lpstr>Consolas</vt:lpstr>
      <vt:lpstr>Equipo informático 16 × 9</vt:lpstr>
      <vt:lpstr>Avance proyecto WEB</vt:lpstr>
      <vt:lpstr>Introducción</vt:lpstr>
      <vt:lpstr>Puntos de avance</vt:lpstr>
      <vt:lpstr>Metodología</vt:lpstr>
      <vt:lpstr>Diseño principal página WEB  </vt:lpstr>
      <vt:lpstr>Diseño principal página WEB  </vt:lpstr>
      <vt:lpstr>Diseño principal página WEB  </vt:lpstr>
      <vt:lpstr>Sistema de agendamiento con pago  </vt:lpstr>
      <vt:lpstr>Sistema de agendamiento con pago  </vt:lpstr>
      <vt:lpstr>Testing</vt:lpstr>
      <vt:lpstr>Diagrama ER</vt:lpstr>
      <vt:lpstr>Conclusión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Avance proyecto WEB</dc:title>
  <cp:lastModifiedBy>SoporteTI</cp:lastModifiedBy>
  <cp:revision>1</cp:revision>
  <dcterms:created xsi:type="dcterms:W3CDTF">2024-09-08T22:52:05Z</dcterms:created>
  <dcterms:modified xsi:type="dcterms:W3CDTF">2024-10-17T17:33:02Z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